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60" r:id="rId4"/>
    <p:sldId id="258" r:id="rId5"/>
    <p:sldId id="263" r:id="rId6"/>
    <p:sldId id="261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4" autoAdjust="0"/>
    <p:restoredTop sz="78102" autoAdjust="0"/>
  </p:normalViewPr>
  <p:slideViewPr>
    <p:cSldViewPr snapToGrid="0">
      <p:cViewPr varScale="1">
        <p:scale>
          <a:sx n="53" d="100"/>
          <a:sy n="53" d="100"/>
        </p:scale>
        <p:origin x="13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AC93E-C6A6-4C7E-8EF0-9CD7F9742323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02205-5633-4CFC-8EDC-4058E0F1E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187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Hello,</a:t>
            </a:r>
            <a:r>
              <a:rPr lang="en-US" baseline="0" dirty="0" smtClean="0"/>
              <a:t> my name is Nigel Spaulding.  I am in group 3/4, and my team members are: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02205-5633-4CFC-8EDC-4058E0F1E2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95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Thousands of genomes/month, 1 TB/month</a:t>
            </a:r>
          </a:p>
          <a:p>
            <a:r>
              <a:rPr lang="en-US" dirty="0" smtClean="0"/>
              <a:t>The need to detect contamination</a:t>
            </a:r>
          </a:p>
          <a:p>
            <a:r>
              <a:rPr lang="en-US" dirty="0" smtClean="0"/>
              <a:t>The need to define different species</a:t>
            </a:r>
          </a:p>
          <a:p>
            <a:r>
              <a:rPr lang="en-US" dirty="0" smtClean="0"/>
              <a:t>We have a need to automate a very manual process</a:t>
            </a:r>
          </a:p>
          <a:p>
            <a:r>
              <a:rPr lang="en-US" dirty="0" smtClean="0"/>
              <a:t>No tool yet exists for manipulating and querying taxonomy information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02205-5633-4CFC-8EDC-4058E0F1E2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80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created a interface/</a:t>
            </a:r>
            <a:r>
              <a:rPr lang="en-US" dirty="0" err="1" smtClean="0"/>
              <a:t>api</a:t>
            </a:r>
            <a:r>
              <a:rPr lang="en-US" dirty="0" smtClean="0"/>
              <a:t>/tool/</a:t>
            </a:r>
            <a:r>
              <a:rPr lang="en-US" dirty="0" err="1" smtClean="0"/>
              <a:t>etc</a:t>
            </a:r>
            <a:r>
              <a:rPr lang="en-US" dirty="0" smtClean="0"/>
              <a:t> that can manipulate and query a taxonomy database</a:t>
            </a:r>
          </a:p>
          <a:p>
            <a:r>
              <a:rPr lang="en-US" dirty="0" smtClean="0"/>
              <a:t>Web interface, API</a:t>
            </a:r>
          </a:p>
          <a:p>
            <a:r>
              <a:rPr lang="en-US" dirty="0" smtClean="0"/>
              <a:t>Features: quick search, create child/parent relationships, portability (web interface), cross-platform (web interface)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02205-5633-4CFC-8EDC-4058E0F1E2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53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51984" y="4332941"/>
            <a:ext cx="6151781" cy="436282"/>
          </a:xfrm>
        </p:spPr>
        <p:txBody>
          <a:bodyPr anchor="b">
            <a:normAutofit/>
          </a:bodyPr>
          <a:lstStyle>
            <a:lvl1pPr algn="ctr">
              <a:defRPr sz="2400" b="1">
                <a:solidFill>
                  <a:srgbClr val="2C385D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46369" y="5163670"/>
            <a:ext cx="7283327" cy="1105648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F0B19-2442-7143-958C-DC60D05F7BD9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CEFD-3478-A04B-A58C-4A4973625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498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F0B19-2442-7143-958C-DC60D05F7BD9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CEFD-3478-A04B-A58C-4A4973625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37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F0B19-2442-7143-958C-DC60D05F7BD9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CEFD-3478-A04B-A58C-4A4973625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678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600205"/>
            <a:ext cx="109728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1"/>
          </a:xfrm>
        </p:spPr>
        <p:txBody>
          <a:bodyPr/>
          <a:lstStyle>
            <a:lvl1pPr>
              <a:defRPr/>
            </a:lvl1pPr>
          </a:lstStyle>
          <a:p>
            <a:fld id="{AB9C8B08-38CE-4B1D-AA96-3B02FB712812}" type="datetime1">
              <a:rPr lang="en-US" smtClean="0">
                <a:solidFill>
                  <a:srgbClr val="000000"/>
                </a:solidFill>
              </a:rPr>
              <a:t>10/4/2018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1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1"/>
          </a:xfrm>
        </p:spPr>
        <p:txBody>
          <a:bodyPr/>
          <a:lstStyle>
            <a:lvl1pPr>
              <a:defRPr/>
            </a:lvl1pPr>
          </a:lstStyle>
          <a:p>
            <a:fld id="{0E393EDE-D484-4B72-B780-61A426F79E4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296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ULLETS/DATA_2s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4000"/>
              </a:lnSpc>
              <a:defRPr sz="3733" b="1" baseline="0">
                <a:solidFill>
                  <a:srgbClr val="E25423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600201"/>
            <a:ext cx="5172892" cy="4191000"/>
          </a:xfrm>
          <a:prstGeom prst="rect">
            <a:avLst/>
          </a:prstGeom>
        </p:spPr>
        <p:txBody>
          <a:bodyPr/>
          <a:lstStyle>
            <a:lvl1pPr marL="457189" indent="-457189">
              <a:buClr>
                <a:srgbClr val="541900"/>
              </a:buClr>
              <a:buSzPct val="70000"/>
              <a:buFont typeface="Wingdings" panose="05000000000000000000" pitchFamily="2" charset="2"/>
              <a:buChar char="§"/>
              <a:defRPr sz="3200" b="1" baseline="0">
                <a:solidFill>
                  <a:srgbClr val="000000"/>
                </a:solidFill>
                <a:latin typeface="Calibri" pitchFamily="34" charset="0"/>
              </a:defRPr>
            </a:lvl1pPr>
            <a:lvl2pPr marL="990575" indent="-380990">
              <a:buClr>
                <a:srgbClr val="005984"/>
              </a:buClr>
              <a:buSzPct val="100000"/>
              <a:buFont typeface="Arial" panose="020B0604020202020204" pitchFamily="34" charset="0"/>
              <a:buChar char="•"/>
              <a:defRPr sz="2667">
                <a:solidFill>
                  <a:schemeClr val="accent4">
                    <a:lumMod val="75000"/>
                  </a:schemeClr>
                </a:solidFill>
              </a:defRPr>
            </a:lvl2pPr>
            <a:lvl3pPr>
              <a:buClrTx/>
              <a:buSzPct val="100000"/>
              <a:buFont typeface="Arial" pitchFamily="34" charset="0"/>
              <a:buChar char="•"/>
              <a:defRPr sz="2400">
                <a:solidFill>
                  <a:schemeClr val="accent4">
                    <a:lumMod val="75000"/>
                  </a:schemeClr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24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2"/>
            <a:endParaRPr lang="en-US" dirty="0" smtClean="0"/>
          </a:p>
          <a:p>
            <a:pPr lvl="0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 userDrawn="1">
            <p:ph idx="10"/>
          </p:nvPr>
        </p:nvSpPr>
        <p:spPr>
          <a:xfrm>
            <a:off x="6409509" y="1600201"/>
            <a:ext cx="5172892" cy="4191000"/>
          </a:xfrm>
          <a:prstGeom prst="rect">
            <a:avLst/>
          </a:prstGeom>
        </p:spPr>
        <p:txBody>
          <a:bodyPr/>
          <a:lstStyle>
            <a:lvl1pPr marL="457189" indent="-457189">
              <a:buClr>
                <a:srgbClr val="541900"/>
              </a:buClr>
              <a:buSzPct val="70000"/>
              <a:buFont typeface="Wingdings" panose="05000000000000000000" pitchFamily="2" charset="2"/>
              <a:buChar char="§"/>
              <a:defRPr sz="3200" b="1" baseline="0">
                <a:solidFill>
                  <a:srgbClr val="000000"/>
                </a:solidFill>
                <a:latin typeface="Calibri" pitchFamily="34" charset="0"/>
              </a:defRPr>
            </a:lvl1pPr>
            <a:lvl2pPr marL="990575" indent="-380990">
              <a:buClr>
                <a:srgbClr val="005984"/>
              </a:buClr>
              <a:buSzPct val="100000"/>
              <a:buFont typeface="Arial" panose="020B0604020202020204" pitchFamily="34" charset="0"/>
              <a:buChar char="•"/>
              <a:defRPr sz="2667">
                <a:solidFill>
                  <a:schemeClr val="accent4">
                    <a:lumMod val="75000"/>
                  </a:schemeClr>
                </a:solidFill>
              </a:defRPr>
            </a:lvl2pPr>
            <a:lvl3pPr>
              <a:buClrTx/>
              <a:buSzPct val="100000"/>
              <a:buFont typeface="Arial" pitchFamily="34" charset="0"/>
              <a:buChar char="•"/>
              <a:defRPr sz="2400">
                <a:solidFill>
                  <a:schemeClr val="accent4">
                    <a:lumMod val="75000"/>
                  </a:schemeClr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24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2"/>
            <a:endParaRPr lang="en-US" dirty="0" smtClean="0"/>
          </a:p>
          <a:p>
            <a:pPr lvl="0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91" b="-4866"/>
          <a:stretch/>
        </p:blipFill>
        <p:spPr>
          <a:xfrm>
            <a:off x="-1" y="6669114"/>
            <a:ext cx="12192001" cy="257577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C34CD99-72FE-4F77-9F17-9D025F5CF699}" type="datetime1">
              <a:rPr lang="en-US" smtClean="0"/>
              <a:t>10/4/2018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0EB8BE4-CAB0-4A65-9975-3A5C774AB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1237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F0B19-2442-7143-958C-DC60D05F7BD9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CEFD-3478-A04B-A58C-4A4973625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17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725272"/>
            <a:ext cx="10515600" cy="183720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F0B19-2442-7143-958C-DC60D05F7BD9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CEFD-3478-A04B-A58C-4A4973625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654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01365"/>
            <a:ext cx="5181600" cy="497559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01365"/>
            <a:ext cx="5181600" cy="497559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F0B19-2442-7143-958C-DC60D05F7BD9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CEFD-3478-A04B-A58C-4A4973625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64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66880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200617"/>
            <a:ext cx="5157787" cy="51463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828801"/>
            <a:ext cx="5157787" cy="43608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200617"/>
            <a:ext cx="5183188" cy="51463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1828801"/>
            <a:ext cx="5183188" cy="43608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F0B19-2442-7143-958C-DC60D05F7BD9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CEFD-3478-A04B-A58C-4A4973625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85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F0B19-2442-7143-958C-DC60D05F7BD9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CEFD-3478-A04B-A58C-4A4973625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083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F0B19-2442-7143-958C-DC60D05F7BD9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CEFD-3478-A04B-A58C-4A4973625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696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06997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F0B19-2442-7143-958C-DC60D05F7BD9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CEFD-3478-A04B-A58C-4A4973625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22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06997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F0B19-2442-7143-958C-DC60D05F7BD9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CEFD-3478-A04B-A58C-4A4973625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826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656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171389"/>
            <a:ext cx="10515600" cy="5005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F0B19-2442-7143-958C-DC60D05F7BD9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BCEFD-3478-A04B-A58C-4A4973625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896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Taxa application – Group 3/4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46369" y="5163670"/>
            <a:ext cx="7283327" cy="1448624"/>
          </a:xfrm>
        </p:spPr>
        <p:txBody>
          <a:bodyPr>
            <a:noAutofit/>
          </a:bodyPr>
          <a:lstStyle/>
          <a:p>
            <a:pPr>
              <a:tabLst>
                <a:tab pos="2289175" algn="l"/>
              </a:tabLst>
            </a:pPr>
            <a:r>
              <a:rPr lang="en-US" sz="1400" dirty="0"/>
              <a:t>https://</a:t>
            </a:r>
            <a:r>
              <a:rPr lang="en-US" sz="1400" dirty="0" smtClean="0"/>
              <a:t>github.com/nigellium/Taxa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7188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21139" y="6228573"/>
            <a:ext cx="95497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E2542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https://www.ncbi.nlm.nih.gov/pathogens</a:t>
            </a:r>
          </a:p>
          <a:p>
            <a:r>
              <a:rPr lang="en-US" sz="1600" dirty="0">
                <a:solidFill>
                  <a:srgbClr val="E2542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https://www.fda.gov/Food/FoodScienceResearch/WholeGenomeSequencingProgramWGS/ucm403550.htm</a:t>
            </a:r>
          </a:p>
        </p:txBody>
      </p:sp>
      <p:pic>
        <p:nvPicPr>
          <p:cNvPr id="9" name="Table Placeholder 6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8823" b="1914"/>
          <a:stretch/>
        </p:blipFill>
        <p:spPr>
          <a:xfrm>
            <a:off x="2207288" y="1171575"/>
            <a:ext cx="7777424" cy="500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9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Detecting contamination in genomes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Look for conflicts</a:t>
            </a:r>
          </a:p>
          <a:p>
            <a:r>
              <a:rPr lang="en-US" dirty="0" smtClean="0"/>
              <a:t>Conflicts == contamination</a:t>
            </a:r>
          </a:p>
          <a:p>
            <a:r>
              <a:rPr lang="en-US" dirty="0" smtClean="0"/>
              <a:t>Need to define new species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55" r="47647" b="7311"/>
          <a:stretch/>
        </p:blipFill>
        <p:spPr>
          <a:xfrm>
            <a:off x="7821089" y="2631020"/>
            <a:ext cx="1883822" cy="211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0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application!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Queries and manipulates taxonomy</a:t>
            </a:r>
          </a:p>
          <a:p>
            <a:r>
              <a:rPr lang="en-US" dirty="0" err="1" smtClean="0"/>
              <a:t>Microservice</a:t>
            </a:r>
            <a:endParaRPr lang="en-US" dirty="0" smtClean="0"/>
          </a:p>
          <a:p>
            <a:r>
              <a:rPr lang="en-US" dirty="0" err="1" smtClean="0"/>
              <a:t>Springboot</a:t>
            </a:r>
            <a:endParaRPr lang="en-US" dirty="0" smtClean="0"/>
          </a:p>
          <a:p>
            <a:r>
              <a:rPr lang="en-US" dirty="0" err="1" smtClean="0"/>
              <a:t>ECPass</a:t>
            </a:r>
            <a:endParaRPr lang="en-US" dirty="0" smtClean="0"/>
          </a:p>
          <a:p>
            <a:r>
              <a:rPr lang="en-US" dirty="0" smtClean="0"/>
              <a:t>[live demo]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392" y="1574505"/>
            <a:ext cx="3153215" cy="4229690"/>
          </a:xfrm>
        </p:spPr>
      </p:pic>
    </p:spTree>
    <p:extLst>
      <p:ext uri="{BB962C8B-B14F-4D97-AF65-F5344CB8AC3E}">
        <p14:creationId xmlns:p14="http://schemas.microsoft.com/office/powerpoint/2010/main" val="413351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Three Quarters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tabLst>
                <a:tab pos="4919663" algn="l"/>
              </a:tabLst>
            </a:pPr>
            <a:r>
              <a:rPr lang="en-US" dirty="0"/>
              <a:t>Nigel </a:t>
            </a:r>
            <a:r>
              <a:rPr lang="en-US" dirty="0" smtClean="0"/>
              <a:t>Spaulding	Developer </a:t>
            </a:r>
            <a:r>
              <a:rPr lang="en-US" dirty="0"/>
              <a:t>and Presenter</a:t>
            </a:r>
            <a:br>
              <a:rPr lang="en-US" dirty="0"/>
            </a:br>
            <a:r>
              <a:rPr lang="en-US" dirty="0"/>
              <a:t>Lee Katz	SME</a:t>
            </a:r>
            <a:br>
              <a:rPr lang="en-US" dirty="0"/>
            </a:br>
            <a:r>
              <a:rPr lang="en-US" dirty="0"/>
              <a:t>Julia The Meh Huynh	SME</a:t>
            </a:r>
            <a:br>
              <a:rPr lang="en-US" dirty="0"/>
            </a:br>
            <a:r>
              <a:rPr lang="en-US" dirty="0"/>
              <a:t>The Funny half of Peter White	Developer</a:t>
            </a:r>
            <a:br>
              <a:rPr lang="en-US" dirty="0"/>
            </a:br>
            <a:r>
              <a:rPr lang="en-US" dirty="0" err="1"/>
              <a:t>Selva</a:t>
            </a:r>
            <a:r>
              <a:rPr lang="en-US" dirty="0"/>
              <a:t> </a:t>
            </a:r>
            <a:r>
              <a:rPr lang="en-US" dirty="0" err="1"/>
              <a:t>Pasupathi</a:t>
            </a:r>
            <a:r>
              <a:rPr lang="en-US" dirty="0"/>
              <a:t>	Developer</a:t>
            </a:r>
            <a:br>
              <a:rPr lang="en-US" dirty="0"/>
            </a:br>
            <a:r>
              <a:rPr lang="en-US" dirty="0"/>
              <a:t>Steve Gu	Developer</a:t>
            </a:r>
            <a:br>
              <a:rPr lang="en-US" dirty="0"/>
            </a:br>
            <a:r>
              <a:rPr lang="en-US" dirty="0"/>
              <a:t>Tony Pruitt	Designer</a:t>
            </a:r>
          </a:p>
          <a:p>
            <a:pPr>
              <a:tabLst>
                <a:tab pos="4919663" algn="l"/>
              </a:tabLst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600751" y="4945118"/>
            <a:ext cx="3507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smtClean="0">
                <a:solidFill>
                  <a:schemeClr val="bg1"/>
                </a:solidFill>
              </a:rPr>
              <a:t>github.com/nigellium/Taxa/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GitHub — Wikipédi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959" y="4946964"/>
            <a:ext cx="365760" cy="3657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45069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TAXA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4902" y="1171575"/>
            <a:ext cx="4182195" cy="500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32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TAXA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9331" y="1171575"/>
            <a:ext cx="4953338" cy="50053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987" y="2837688"/>
            <a:ext cx="413385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74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return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9331" y="1171575"/>
            <a:ext cx="4953338" cy="500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5737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6" id="{3D04FB10-8870-F449-9E91-00E5CEDD5D0E}" vid="{160D1832-450F-5543-A4C3-54A291B862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364</TotalTime>
  <Words>155</Words>
  <Application>Microsoft Office PowerPoint</Application>
  <PresentationFormat>Widescreen</PresentationFormat>
  <Paragraphs>33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Courier New</vt:lpstr>
      <vt:lpstr>Wingdings</vt:lpstr>
      <vt:lpstr>1_Office Theme</vt:lpstr>
      <vt:lpstr>Taxa application – Group 3/4</vt:lpstr>
      <vt:lpstr>Background</vt:lpstr>
      <vt:lpstr>Detecting contamination in genomes</vt:lpstr>
      <vt:lpstr>The application!</vt:lpstr>
      <vt:lpstr>Team Three Quarters</vt:lpstr>
      <vt:lpstr>QUERY TAXA</vt:lpstr>
      <vt:lpstr>ADD TAXA</vt:lpstr>
      <vt:lpstr>JSON return</vt:lpstr>
    </vt:vector>
  </TitlesOfParts>
  <Company>Centers for Disease Control and Prevention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Katz, Lee S. (CDC/OID/NCEZID)</dc:creator>
  <cp:lastModifiedBy>Katz, Lee S. (CDC/OID/NCEZID)</cp:lastModifiedBy>
  <cp:revision>32</cp:revision>
  <dcterms:created xsi:type="dcterms:W3CDTF">2018-10-03T18:53:44Z</dcterms:created>
  <dcterms:modified xsi:type="dcterms:W3CDTF">2018-10-04T18:40:59Z</dcterms:modified>
</cp:coreProperties>
</file>